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05"/>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1041" r:id="rId98"/>
    <p:sldId id="1040" r:id="rId99"/>
    <p:sldId id="621" r:id="rId100"/>
    <p:sldId id="796" r:id="rId101"/>
    <p:sldId id="931" r:id="rId102"/>
    <p:sldId id="985" r:id="rId103"/>
    <p:sldId id="849" r:id="rId104"/>
    <p:sldId id="800" r:id="rId105"/>
    <p:sldId id="615" r:id="rId106"/>
    <p:sldId id="506" r:id="rId107"/>
    <p:sldId id="803" r:id="rId108"/>
    <p:sldId id="804" r:id="rId109"/>
    <p:sldId id="791" r:id="rId110"/>
    <p:sldId id="793" r:id="rId111"/>
    <p:sldId id="794" r:id="rId112"/>
    <p:sldId id="795" r:id="rId113"/>
    <p:sldId id="616" r:id="rId114"/>
    <p:sldId id="505" r:id="rId115"/>
    <p:sldId id="1017" r:id="rId116"/>
    <p:sldId id="1009" r:id="rId117"/>
    <p:sldId id="1010" r:id="rId118"/>
    <p:sldId id="513" r:id="rId119"/>
    <p:sldId id="618" r:id="rId120"/>
    <p:sldId id="619" r:id="rId121"/>
    <p:sldId id="617" r:id="rId122"/>
    <p:sldId id="502" r:id="rId123"/>
    <p:sldId id="503" r:id="rId124"/>
    <p:sldId id="699" r:id="rId125"/>
    <p:sldId id="504" r:id="rId126"/>
    <p:sldId id="700" r:id="rId127"/>
    <p:sldId id="679" r:id="rId128"/>
    <p:sldId id="940" r:id="rId129"/>
    <p:sldId id="942" r:id="rId130"/>
    <p:sldId id="941" r:id="rId131"/>
    <p:sldId id="677" r:id="rId132"/>
    <p:sldId id="678" r:id="rId133"/>
    <p:sldId id="680" r:id="rId134"/>
    <p:sldId id="507" r:id="rId135"/>
    <p:sldId id="591" r:id="rId136"/>
    <p:sldId id="509" r:id="rId137"/>
    <p:sldId id="510" r:id="rId138"/>
    <p:sldId id="511" r:id="rId139"/>
    <p:sldId id="512" r:id="rId140"/>
    <p:sldId id="527" r:id="rId141"/>
    <p:sldId id="529" r:id="rId142"/>
    <p:sldId id="701" r:id="rId143"/>
    <p:sldId id="853" r:id="rId144"/>
    <p:sldId id="530" r:id="rId145"/>
    <p:sldId id="899" r:id="rId146"/>
    <p:sldId id="702" r:id="rId147"/>
    <p:sldId id="531" r:id="rId148"/>
    <p:sldId id="947" r:id="rId149"/>
    <p:sldId id="948" r:id="rId150"/>
    <p:sldId id="949" r:id="rId151"/>
    <p:sldId id="950" r:id="rId152"/>
    <p:sldId id="644" r:id="rId153"/>
    <p:sldId id="854" r:id="rId154"/>
    <p:sldId id="645" r:id="rId155"/>
    <p:sldId id="855" r:id="rId156"/>
    <p:sldId id="816" r:id="rId157"/>
    <p:sldId id="817" r:id="rId158"/>
    <p:sldId id="545" r:id="rId159"/>
    <p:sldId id="533" r:id="rId160"/>
    <p:sldId id="534" r:id="rId161"/>
    <p:sldId id="542" r:id="rId162"/>
    <p:sldId id="543" r:id="rId163"/>
    <p:sldId id="544" r:id="rId164"/>
    <p:sldId id="546" r:id="rId165"/>
    <p:sldId id="522" r:id="rId166"/>
    <p:sldId id="523" r:id="rId167"/>
    <p:sldId id="809" r:id="rId168"/>
    <p:sldId id="526" r:id="rId169"/>
    <p:sldId id="524" r:id="rId170"/>
    <p:sldId id="525" r:id="rId171"/>
    <p:sldId id="548" r:id="rId172"/>
    <p:sldId id="646" r:id="rId173"/>
    <p:sldId id="647" r:id="rId174"/>
    <p:sldId id="773" r:id="rId175"/>
    <p:sldId id="772" r:id="rId176"/>
    <p:sldId id="789" r:id="rId177"/>
    <p:sldId id="790" r:id="rId178"/>
    <p:sldId id="549" r:id="rId179"/>
    <p:sldId id="550" r:id="rId180"/>
    <p:sldId id="547" r:id="rId181"/>
    <p:sldId id="515" r:id="rId182"/>
    <p:sldId id="516" r:id="rId183"/>
    <p:sldId id="517" r:id="rId184"/>
    <p:sldId id="551" r:id="rId185"/>
    <p:sldId id="554" r:id="rId186"/>
    <p:sldId id="555" r:id="rId187"/>
    <p:sldId id="556" r:id="rId188"/>
    <p:sldId id="557" r:id="rId189"/>
    <p:sldId id="558" r:id="rId190"/>
    <p:sldId id="562" r:id="rId191"/>
    <p:sldId id="563" r:id="rId192"/>
    <p:sldId id="661" r:id="rId193"/>
    <p:sldId id="625" r:id="rId194"/>
    <p:sldId id="559" r:id="rId195"/>
    <p:sldId id="936" r:id="rId196"/>
    <p:sldId id="304" r:id="rId197"/>
    <p:sldId id="560" r:id="rId198"/>
    <p:sldId id="903" r:id="rId199"/>
    <p:sldId id="561" r:id="rId200"/>
    <p:sldId id="564" r:id="rId201"/>
    <p:sldId id="1042" r:id="rId202"/>
    <p:sldId id="826" r:id="rId203"/>
    <p:sldId id="566" r:id="rId204"/>
    <p:sldId id="567" r:id="rId205"/>
    <p:sldId id="832" r:id="rId206"/>
    <p:sldId id="568" r:id="rId207"/>
    <p:sldId id="820" r:id="rId208"/>
    <p:sldId id="821" r:id="rId209"/>
    <p:sldId id="798" r:id="rId210"/>
    <p:sldId id="799" r:id="rId211"/>
    <p:sldId id="666" r:id="rId212"/>
    <p:sldId id="665" r:id="rId213"/>
    <p:sldId id="569" r:id="rId214"/>
    <p:sldId id="944" r:id="rId215"/>
    <p:sldId id="823" r:id="rId216"/>
    <p:sldId id="570" r:id="rId217"/>
    <p:sldId id="864" r:id="rId218"/>
    <p:sldId id="945" r:id="rId219"/>
    <p:sldId id="863" r:id="rId220"/>
    <p:sldId id="806" r:id="rId221"/>
    <p:sldId id="828" r:id="rId222"/>
    <p:sldId id="808" r:id="rId223"/>
    <p:sldId id="807" r:id="rId224"/>
    <p:sldId id="572" r:id="rId225"/>
    <p:sldId id="586" r:id="rId226"/>
    <p:sldId id="827" r:id="rId227"/>
    <p:sldId id="836" r:id="rId228"/>
    <p:sldId id="837" r:id="rId229"/>
    <p:sldId id="573" r:id="rId230"/>
    <p:sldId id="574" r:id="rId231"/>
    <p:sldId id="838" r:id="rId232"/>
    <p:sldId id="839" r:id="rId233"/>
    <p:sldId id="582" r:id="rId234"/>
    <p:sldId id="581" r:id="rId235"/>
    <p:sldId id="859" r:id="rId236"/>
    <p:sldId id="576" r:id="rId237"/>
    <p:sldId id="824" r:id="rId238"/>
    <p:sldId id="577" r:id="rId239"/>
    <p:sldId id="935" r:id="rId240"/>
    <p:sldId id="371" r:id="rId241"/>
    <p:sldId id="575" r:id="rId242"/>
    <p:sldId id="733" r:id="rId243"/>
    <p:sldId id="583" r:id="rId244"/>
    <p:sldId id="584" r:id="rId245"/>
    <p:sldId id="585" r:id="rId246"/>
    <p:sldId id="609" r:id="rId247"/>
    <p:sldId id="610" r:id="rId248"/>
    <p:sldId id="703" r:id="rId249"/>
    <p:sldId id="611" r:id="rId250"/>
    <p:sldId id="612" r:id="rId251"/>
    <p:sldId id="704" r:id="rId252"/>
    <p:sldId id="613" r:id="rId253"/>
    <p:sldId id="705" r:id="rId254"/>
    <p:sldId id="614" r:id="rId255"/>
    <p:sldId id="311" r:id="rId256"/>
    <p:sldId id="934" r:id="rId257"/>
    <p:sldId id="937" r:id="rId258"/>
    <p:sldId id="894" r:id="rId259"/>
    <p:sldId id="312" r:id="rId260"/>
    <p:sldId id="892" r:id="rId261"/>
    <p:sldId id="911" r:id="rId262"/>
    <p:sldId id="912" r:id="rId263"/>
    <p:sldId id="587" r:id="rId264"/>
    <p:sldId id="675" r:id="rId265"/>
    <p:sldId id="588" r:id="rId266"/>
    <p:sldId id="997" r:id="rId267"/>
    <p:sldId id="706" r:id="rId268"/>
    <p:sldId id="589" r:id="rId269"/>
    <p:sldId id="998" r:id="rId270"/>
    <p:sldId id="856" r:id="rId271"/>
    <p:sldId id="857" r:id="rId272"/>
    <p:sldId id="707" r:id="rId273"/>
    <p:sldId id="815" r:id="rId274"/>
    <p:sldId id="979" r:id="rId275"/>
    <p:sldId id="982" r:id="rId276"/>
    <p:sldId id="983" r:id="rId277"/>
    <p:sldId id="975" r:id="rId278"/>
    <p:sldId id="708" r:id="rId279"/>
    <p:sldId id="593" r:id="rId280"/>
    <p:sldId id="709" r:id="rId281"/>
    <p:sldId id="594" r:id="rId282"/>
    <p:sldId id="710" r:id="rId283"/>
    <p:sldId id="607" r:id="rId284"/>
    <p:sldId id="336" r:id="rId285"/>
    <p:sldId id="337" r:id="rId286"/>
    <p:sldId id="748" r:id="rId287"/>
    <p:sldId id="1034" r:id="rId288"/>
    <p:sldId id="622" r:id="rId289"/>
    <p:sldId id="989" r:id="rId290"/>
    <p:sldId id="987" r:id="rId291"/>
    <p:sldId id="623" r:id="rId292"/>
    <p:sldId id="1035" r:id="rId293"/>
    <p:sldId id="990" r:id="rId294"/>
    <p:sldId id="991" r:id="rId295"/>
    <p:sldId id="858" r:id="rId296"/>
    <p:sldId id="627" r:id="rId297"/>
    <p:sldId id="628" r:id="rId298"/>
    <p:sldId id="1036" r:id="rId299"/>
    <p:sldId id="626" r:id="rId300"/>
    <p:sldId id="992" r:id="rId301"/>
    <p:sldId id="1037" r:id="rId302"/>
    <p:sldId id="629" r:id="rId303"/>
    <p:sldId id="1038" r:id="rId304"/>
    <p:sldId id="630" r:id="rId305"/>
    <p:sldId id="1039" r:id="rId306"/>
    <p:sldId id="818" r:id="rId307"/>
    <p:sldId id="631" r:id="rId308"/>
    <p:sldId id="993" r:id="rId309"/>
    <p:sldId id="913" r:id="rId310"/>
    <p:sldId id="632" r:id="rId311"/>
    <p:sldId id="994" r:id="rId312"/>
    <p:sldId id="751" r:id="rId313"/>
    <p:sldId id="352" r:id="rId314"/>
    <p:sldId id="633" r:id="rId315"/>
    <p:sldId id="995" r:id="rId316"/>
    <p:sldId id="996" r:id="rId317"/>
    <p:sldId id="634" r:id="rId318"/>
    <p:sldId id="635" r:id="rId319"/>
    <p:sldId id="368" r:id="rId320"/>
    <p:sldId id="636" r:id="rId321"/>
    <p:sldId id="663" r:id="rId322"/>
    <p:sldId id="664" r:id="rId323"/>
    <p:sldId id="637" r:id="rId324"/>
    <p:sldId id="638" r:id="rId325"/>
    <p:sldId id="712" r:id="rId326"/>
    <p:sldId id="713" r:id="rId327"/>
    <p:sldId id="714" r:id="rId328"/>
    <p:sldId id="904" r:id="rId329"/>
    <p:sldId id="906" r:id="rId330"/>
    <p:sldId id="910" r:id="rId331"/>
    <p:sldId id="379" r:id="rId332"/>
    <p:sldId id="953" r:id="rId333"/>
    <p:sldId id="1018" r:id="rId334"/>
    <p:sldId id="1019" r:id="rId335"/>
    <p:sldId id="1020" r:id="rId336"/>
    <p:sldId id="643" r:id="rId337"/>
    <p:sldId id="642" r:id="rId338"/>
    <p:sldId id="847" r:id="rId339"/>
    <p:sldId id="848" r:id="rId340"/>
    <p:sldId id="640" r:id="rId341"/>
    <p:sldId id="641" r:id="rId342"/>
    <p:sldId id="648" r:id="rId343"/>
    <p:sldId id="649" r:id="rId344"/>
    <p:sldId id="650" r:id="rId345"/>
    <p:sldId id="651" r:id="rId346"/>
    <p:sldId id="652" r:id="rId347"/>
    <p:sldId id="653" r:id="rId348"/>
    <p:sldId id="386" r:id="rId349"/>
    <p:sldId id="654" r:id="rId350"/>
    <p:sldId id="655" r:id="rId351"/>
    <p:sldId id="656" r:id="rId352"/>
    <p:sldId id="397" r:id="rId353"/>
    <p:sldId id="657" r:id="rId354"/>
    <p:sldId id="658" r:id="rId355"/>
    <p:sldId id="659" r:id="rId356"/>
    <p:sldId id="399" r:id="rId357"/>
    <p:sldId id="660" r:id="rId358"/>
    <p:sldId id="829" r:id="rId359"/>
    <p:sldId id="830" r:id="rId360"/>
    <p:sldId id="669" r:id="rId361"/>
    <p:sldId id="670" r:id="rId362"/>
    <p:sldId id="831" r:id="rId363"/>
    <p:sldId id="683" r:id="rId364"/>
    <p:sldId id="684" r:id="rId365"/>
    <p:sldId id="682" r:id="rId366"/>
    <p:sldId id="860" r:id="rId367"/>
    <p:sldId id="671" r:id="rId368"/>
    <p:sldId id="672" r:id="rId369"/>
    <p:sldId id="673" r:id="rId370"/>
    <p:sldId id="674" r:id="rId371"/>
    <p:sldId id="801" r:id="rId372"/>
    <p:sldId id="1012" r:id="rId373"/>
    <p:sldId id="1013" r:id="rId374"/>
    <p:sldId id="1016" r:id="rId375"/>
    <p:sldId id="802" r:id="rId376"/>
    <p:sldId id="914" r:id="rId377"/>
    <p:sldId id="852" r:id="rId378"/>
    <p:sldId id="1015" r:id="rId379"/>
    <p:sldId id="895" r:id="rId380"/>
    <p:sldId id="896" r:id="rId381"/>
    <p:sldId id="978" r:id="rId382"/>
    <p:sldId id="741" r:id="rId383"/>
    <p:sldId id="742" r:id="rId384"/>
    <p:sldId id="743" r:id="rId385"/>
    <p:sldId id="744" r:id="rId386"/>
    <p:sldId id="746" r:id="rId387"/>
    <p:sldId id="745" r:id="rId388"/>
    <p:sldId id="747" r:id="rId389"/>
    <p:sldId id="835" r:id="rId390"/>
    <p:sldId id="686" r:id="rId391"/>
    <p:sldId id="685" r:id="rId392"/>
    <p:sldId id="957" r:id="rId393"/>
    <p:sldId id="719" r:id="rId394"/>
    <p:sldId id="720" r:id="rId395"/>
    <p:sldId id="715" r:id="rId396"/>
    <p:sldId id="716" r:id="rId397"/>
    <p:sldId id="717" r:id="rId398"/>
    <p:sldId id="872" r:id="rId399"/>
    <p:sldId id="721" r:id="rId400"/>
    <p:sldId id="722" r:id="rId401"/>
    <p:sldId id="718" r:id="rId402"/>
    <p:sldId id="723" r:id="rId403"/>
    <p:sldId id="724" r:id="rId404"/>
    <p:sldId id="749" r:id="rId405"/>
    <p:sldId id="915" r:id="rId406"/>
    <p:sldId id="750" r:id="rId407"/>
    <p:sldId id="810" r:id="rId408"/>
    <p:sldId id="811" r:id="rId409"/>
    <p:sldId id="812" r:id="rId410"/>
    <p:sldId id="725" r:id="rId411"/>
    <p:sldId id="726" r:id="rId412"/>
    <p:sldId id="1011" r:id="rId413"/>
    <p:sldId id="727" r:id="rId414"/>
    <p:sldId id="728" r:id="rId415"/>
    <p:sldId id="781" r:id="rId416"/>
    <p:sldId id="1007" r:id="rId417"/>
    <p:sldId id="730" r:id="rId418"/>
    <p:sldId id="775" r:id="rId419"/>
    <p:sldId id="734" r:id="rId420"/>
    <p:sldId id="735" r:id="rId421"/>
    <p:sldId id="738" r:id="rId422"/>
    <p:sldId id="774" r:id="rId423"/>
    <p:sldId id="737" r:id="rId424"/>
    <p:sldId id="740" r:id="rId425"/>
    <p:sldId id="968" r:id="rId426"/>
    <p:sldId id="969" r:id="rId427"/>
    <p:sldId id="986" r:id="rId428"/>
    <p:sldId id="427" r:id="rId429"/>
    <p:sldId id="688" r:id="rId430"/>
    <p:sldId id="689" r:id="rId431"/>
    <p:sldId id="731" r:id="rId432"/>
    <p:sldId id="732" r:id="rId433"/>
    <p:sldId id="758" r:id="rId434"/>
    <p:sldId id="759" r:id="rId435"/>
    <p:sldId id="916" r:id="rId436"/>
    <p:sldId id="917" r:id="rId437"/>
    <p:sldId id="840" r:id="rId438"/>
    <p:sldId id="841" r:id="rId439"/>
    <p:sldId id="939" r:id="rId440"/>
    <p:sldId id="766" r:id="rId441"/>
    <p:sldId id="767" r:id="rId442"/>
    <p:sldId id="776" r:id="rId443"/>
    <p:sldId id="752" r:id="rId444"/>
    <p:sldId id="753" r:id="rId445"/>
    <p:sldId id="764" r:id="rId446"/>
    <p:sldId id="765" r:id="rId447"/>
    <p:sldId id="874" r:id="rId448"/>
    <p:sldId id="946" r:id="rId449"/>
    <p:sldId id="777" r:id="rId450"/>
    <p:sldId id="762" r:id="rId451"/>
    <p:sldId id="763" r:id="rId452"/>
    <p:sldId id="769" r:id="rId453"/>
    <p:sldId id="770" r:id="rId454"/>
    <p:sldId id="873" r:id="rId455"/>
    <p:sldId id="875" r:id="rId456"/>
    <p:sldId id="943" r:id="rId457"/>
    <p:sldId id="755" r:id="rId458"/>
    <p:sldId id="754" r:id="rId459"/>
    <p:sldId id="760" r:id="rId460"/>
    <p:sldId id="952" r:id="rId461"/>
    <p:sldId id="768" r:id="rId462"/>
    <p:sldId id="761" r:id="rId463"/>
    <p:sldId id="861" r:id="rId464"/>
    <p:sldId id="862" r:id="rId465"/>
    <p:sldId id="756" r:id="rId466"/>
    <p:sldId id="771" r:id="rId467"/>
    <p:sldId id="876" r:id="rId468"/>
    <p:sldId id="877" r:id="rId469"/>
    <p:sldId id="778" r:id="rId470"/>
    <p:sldId id="779" r:id="rId471"/>
    <p:sldId id="834" r:id="rId472"/>
    <p:sldId id="780" r:id="rId473"/>
    <p:sldId id="833" r:id="rId474"/>
    <p:sldId id="783" r:id="rId475"/>
    <p:sldId id="880" r:id="rId476"/>
    <p:sldId id="881" r:id="rId477"/>
    <p:sldId id="879" r:id="rId478"/>
    <p:sldId id="866" r:id="rId479"/>
    <p:sldId id="878" r:id="rId480"/>
    <p:sldId id="867" r:id="rId481"/>
    <p:sldId id="868" r:id="rId482"/>
    <p:sldId id="870" r:id="rId483"/>
    <p:sldId id="871" r:id="rId484"/>
    <p:sldId id="869" r:id="rId485"/>
    <p:sldId id="1033" r:id="rId486"/>
    <p:sldId id="1021" r:id="rId487"/>
    <p:sldId id="1022" r:id="rId488"/>
    <p:sldId id="1023" r:id="rId489"/>
    <p:sldId id="1024" r:id="rId490"/>
    <p:sldId id="1025" r:id="rId491"/>
    <p:sldId id="1027" r:id="rId492"/>
    <p:sldId id="1028" r:id="rId493"/>
    <p:sldId id="1029" r:id="rId494"/>
    <p:sldId id="1030" r:id="rId495"/>
    <p:sldId id="1032" r:id="rId496"/>
    <p:sldId id="1031" r:id="rId497"/>
    <p:sldId id="885" r:id="rId498"/>
    <p:sldId id="976" r:id="rId499"/>
    <p:sldId id="933" r:id="rId500"/>
    <p:sldId id="954" r:id="rId501"/>
    <p:sldId id="788" r:id="rId502"/>
    <p:sldId id="988" r:id="rId503"/>
    <p:sldId id="1026" r:id="rId50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C86"/>
    <a:srgbClr val="2658E6"/>
    <a:srgbClr val="E01E1E"/>
    <a:srgbClr val="C74C49"/>
    <a:srgbClr val="E12F2B"/>
    <a:srgbClr val="FE1212"/>
    <a:srgbClr val="C41A1A"/>
    <a:srgbClr val="D9DD21"/>
    <a:srgbClr val="7EEEE3"/>
    <a:srgbClr val="E1FBF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830" y="-34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commentAuthors" Target="commentAuthor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tableStyles" Target="tableStyle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05-09-2019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xmlns=""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xmlns=""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151</a:t>
            </a:fld>
            <a:endParaRPr lang="en-IN"/>
          </a:p>
        </p:txBody>
      </p:sp>
    </p:spTree>
    <p:extLst>
      <p:ext uri="{BB962C8B-B14F-4D97-AF65-F5344CB8AC3E}">
        <p14:creationId xmlns:p14="http://schemas.microsoft.com/office/powerpoint/2010/main" xmlns=""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xmlns=""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xmlns=""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xmlns=""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xmlns=""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xmlns=""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xmlns=""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xmlns=""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9/5/2019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9/5/2019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9/5/2019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9/5/2019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xmlns=""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xml.rels><?xml version="1.0" encoding="UTF-8" standalone="yes"?>
<Relationships xmlns="http://schemas.openxmlformats.org/package/2006/relationships"><Relationship Id="rId8" Type="http://schemas.openxmlformats.org/officeDocument/2006/relationships/slide" Target="slide113.xml"/><Relationship Id="rId3" Type="http://schemas.openxmlformats.org/officeDocument/2006/relationships/slide" Target="slide50.xml"/><Relationship Id="rId7" Type="http://schemas.openxmlformats.org/officeDocument/2006/relationships/slide" Target="slide105.xml"/><Relationship Id="rId12" Type="http://schemas.openxmlformats.org/officeDocument/2006/relationships/slide" Target="slide126.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4.xml"/><Relationship Id="rId5" Type="http://schemas.openxmlformats.org/officeDocument/2006/relationships/slide" Target="slide93.xml"/><Relationship Id="rId10" Type="http://schemas.openxmlformats.org/officeDocument/2006/relationships/slide" Target="slide121.xml"/><Relationship Id="rId4" Type="http://schemas.openxmlformats.org/officeDocument/2006/relationships/slide" Target="slide66.xml"/><Relationship Id="rId9" Type="http://schemas.openxmlformats.org/officeDocument/2006/relationships/slide" Target="slide1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4.xml"/><Relationship Id="rId13" Type="http://schemas.openxmlformats.org/officeDocument/2006/relationships/slide" Target="slide196.xml"/><Relationship Id="rId3" Type="http://schemas.openxmlformats.org/officeDocument/2006/relationships/slide" Target="slide134.xml"/><Relationship Id="rId7" Type="http://schemas.openxmlformats.org/officeDocument/2006/relationships/slide" Target="slide158.xml"/><Relationship Id="rId12" Type="http://schemas.openxmlformats.org/officeDocument/2006/relationships/slide" Target="slide193.xml"/><Relationship Id="rId2" Type="http://schemas.openxmlformats.org/officeDocument/2006/relationships/slide" Target="slide131.xml"/><Relationship Id="rId1" Type="http://schemas.openxmlformats.org/officeDocument/2006/relationships/slideLayout" Target="../slideLayouts/slideLayout7.xml"/><Relationship Id="rId6" Type="http://schemas.openxmlformats.org/officeDocument/2006/relationships/slide" Target="slide152.xml"/><Relationship Id="rId11" Type="http://schemas.openxmlformats.org/officeDocument/2006/relationships/slide" Target="slide190.xml"/><Relationship Id="rId5" Type="http://schemas.openxmlformats.org/officeDocument/2006/relationships/slide" Target="slide146.xml"/><Relationship Id="rId10" Type="http://schemas.openxmlformats.org/officeDocument/2006/relationships/slide" Target="slide184.xml"/><Relationship Id="rId4" Type="http://schemas.openxmlformats.org/officeDocument/2006/relationships/slide" Target="slide142.xml"/><Relationship Id="rId9" Type="http://schemas.openxmlformats.org/officeDocument/2006/relationships/slide" Target="slide180.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0.xml"/><Relationship Id="rId13" Type="http://schemas.openxmlformats.org/officeDocument/2006/relationships/slide" Target="slide253.xml"/><Relationship Id="rId3" Type="http://schemas.openxmlformats.org/officeDocument/2006/relationships/slide" Target="slide211.xml"/><Relationship Id="rId7" Type="http://schemas.openxmlformats.org/officeDocument/2006/relationships/slide" Target="slide236.xml"/><Relationship Id="rId12" Type="http://schemas.openxmlformats.org/officeDocument/2006/relationships/slide" Target="slide251.xml"/><Relationship Id="rId2" Type="http://schemas.openxmlformats.org/officeDocument/2006/relationships/slide" Target="slide199.xml"/><Relationship Id="rId1" Type="http://schemas.openxmlformats.org/officeDocument/2006/relationships/slideLayout" Target="../slideLayouts/slideLayout7.xml"/><Relationship Id="rId6" Type="http://schemas.openxmlformats.org/officeDocument/2006/relationships/slide" Target="slide233.xml"/><Relationship Id="rId11" Type="http://schemas.openxmlformats.org/officeDocument/2006/relationships/slide" Target="slide248.xml"/><Relationship Id="rId5" Type="http://schemas.openxmlformats.org/officeDocument/2006/relationships/slide" Target="slide229.xml"/><Relationship Id="rId10" Type="http://schemas.openxmlformats.org/officeDocument/2006/relationships/slide" Target="slide246.xml"/><Relationship Id="rId4" Type="http://schemas.openxmlformats.org/officeDocument/2006/relationships/slide" Target="slide213.xml"/><Relationship Id="rId9" Type="http://schemas.openxmlformats.org/officeDocument/2006/relationships/slide" Target="slide24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23.xml"/><Relationship Id="rId13" Type="http://schemas.openxmlformats.org/officeDocument/2006/relationships/slide" Target="slide342.xml"/><Relationship Id="rId3" Type="http://schemas.openxmlformats.org/officeDocument/2006/relationships/slide" Target="slide284.xml"/><Relationship Id="rId7" Type="http://schemas.openxmlformats.org/officeDocument/2006/relationships/slide" Target="slide321.xml"/><Relationship Id="rId12" Type="http://schemas.openxmlformats.org/officeDocument/2006/relationships/slide" Target="slide340.xml"/><Relationship Id="rId2" Type="http://schemas.openxmlformats.org/officeDocument/2006/relationships/slide" Target="slide255.xml"/><Relationship Id="rId1" Type="http://schemas.openxmlformats.org/officeDocument/2006/relationships/slideLayout" Target="../slideLayouts/slideLayout7.xml"/><Relationship Id="rId6" Type="http://schemas.openxmlformats.org/officeDocument/2006/relationships/slide" Target="slide319.xml"/><Relationship Id="rId11" Type="http://schemas.openxmlformats.org/officeDocument/2006/relationships/slide" Target="slide336.xml"/><Relationship Id="rId5" Type="http://schemas.openxmlformats.org/officeDocument/2006/relationships/slide" Target="slide313.xml"/><Relationship Id="rId10" Type="http://schemas.openxmlformats.org/officeDocument/2006/relationships/slide" Target="slide331.xml"/><Relationship Id="rId4" Type="http://schemas.openxmlformats.org/officeDocument/2006/relationships/slide" Target="slide296.xml"/><Relationship Id="rId9" Type="http://schemas.openxmlformats.org/officeDocument/2006/relationships/slide" Target="slide325.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55.xml"/><Relationship Id="rId3" Type="http://schemas.openxmlformats.org/officeDocument/2006/relationships/slide" Target="slide345.xml"/><Relationship Id="rId7" Type="http://schemas.openxmlformats.org/officeDocument/2006/relationships/slide" Target="slide353.xml"/><Relationship Id="rId12" Type="http://schemas.openxmlformats.org/officeDocument/2006/relationships/slide" Target="slide393.xml"/><Relationship Id="rId2" Type="http://schemas.openxmlformats.org/officeDocument/2006/relationships/slide" Target="slide343.xml"/><Relationship Id="rId1" Type="http://schemas.openxmlformats.org/officeDocument/2006/relationships/slideLayout" Target="../slideLayouts/slideLayout7.xml"/><Relationship Id="rId6" Type="http://schemas.openxmlformats.org/officeDocument/2006/relationships/slide" Target="slide351.xml"/><Relationship Id="rId11" Type="http://schemas.openxmlformats.org/officeDocument/2006/relationships/slide" Target="slide370.xml"/><Relationship Id="rId5" Type="http://schemas.openxmlformats.org/officeDocument/2006/relationships/slide" Target="slide349.xml"/><Relationship Id="rId10" Type="http://schemas.openxmlformats.org/officeDocument/2006/relationships/slide" Target="slide368.xml"/><Relationship Id="rId4" Type="http://schemas.openxmlformats.org/officeDocument/2006/relationships/slide" Target="slide347.xml"/><Relationship Id="rId9" Type="http://schemas.openxmlformats.org/officeDocument/2006/relationships/slide" Target="slide361.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a:t>
            </a:r>
            <a:r>
              <a:rPr lang="en-IN" dirty="0" smtClean="0"/>
              <a:t>education, </a:t>
            </a:r>
            <a:r>
              <a:rPr lang="en-US" dirty="0" smtClean="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576824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p14="http://schemas.microsoft.com/office/powerpoint/2010/main" xmlns="" val="19741977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268954052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p14="http://schemas.microsoft.com/office/powerpoint/2010/main" xmlns="" val="165612335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70338005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smtClean="0">
                <a:solidFill>
                  <a:srgbClr val="0077AA"/>
                </a:solidFill>
                <a:latin typeface="Arial" panose="020B0604020202020204" pitchFamily="34" charset="0"/>
                <a:ea typeface="Times New Roman" panose="02020603050405020304" pitchFamily="18" charset="0"/>
              </a:rPr>
              <a:t>SET DEFAULT_STORAGE_ENGINE </a:t>
            </a:r>
            <a:r>
              <a:rPr lang="en-IN" sz="2000" dirty="0" smtClean="0">
                <a:solidFill>
                  <a:schemeClr val="accent5">
                    <a:lumMod val="75000"/>
                  </a:schemeClr>
                </a:solidFill>
                <a:latin typeface="Arial" panose="020B0604020202020204" pitchFamily="34" charset="0"/>
                <a:ea typeface="Times New Roman" panose="02020603050405020304" pitchFamily="18" charset="0"/>
              </a:rPr>
              <a:t>=</a:t>
            </a:r>
            <a:r>
              <a:rPr lang="en-IN" sz="2000" dirty="0" smtClean="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smtClean="0">
                <a:solidFill>
                  <a:srgbClr val="0077AA"/>
                </a:solidFill>
                <a:latin typeface="Arial" panose="020B0604020202020204" pitchFamily="34" charset="0"/>
                <a:ea typeface="Times New Roman" panose="02020603050405020304" pitchFamily="18" charset="0"/>
              </a:rPr>
              <a:t>;</a:t>
            </a:r>
            <a:endParaRPr lang="en-IN" sz="2000"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27992435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9974275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3499630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386802882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152473364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599027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xmlns="" val="18526871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xmlns="" val="250504884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xmlns="" val="19751067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xmlns="" val="169650233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857224" y="3435494"/>
            <a:ext cx="7643866" cy="707886"/>
          </a:xfrm>
          <a:prstGeom prst="rect">
            <a:avLst/>
          </a:prstGeom>
        </p:spPr>
        <p:txBody>
          <a:bodyPr wrap="square">
            <a:spAutoFit/>
          </a:bodyPr>
          <a:lstStyle/>
          <a:p>
            <a:r>
              <a:rPr lang="en-US" sz="2000" dirty="0" smtClean="0">
                <a:solidFill>
                  <a:srgbClr val="006C86"/>
                </a:solidFill>
              </a:rPr>
              <a:t>The mysqlshow client can be used to quickly see which databases exist, their tables, or a table's columns or indexes</a:t>
            </a:r>
            <a:endParaRPr lang="en-US" sz="2000" dirty="0">
              <a:solidFill>
                <a:srgbClr val="006C86"/>
              </a:solidFill>
            </a:endParaRPr>
          </a:p>
        </p:txBody>
      </p:sp>
      <p:sp>
        <p:nvSpPr>
          <p:cNvPr id="5" name="Rectangle 4"/>
          <p:cNvSpPr/>
          <p:nvPr/>
        </p:nvSpPr>
        <p:spPr>
          <a:xfrm>
            <a:off x="285720" y="428604"/>
            <a:ext cx="7500990" cy="430887"/>
          </a:xfrm>
          <a:prstGeom prst="rect">
            <a:avLst/>
          </a:prstGeom>
        </p:spPr>
        <p:txBody>
          <a:bodyPr wrap="square">
            <a:spAutoFit/>
          </a:bodyPr>
          <a:lstStyle/>
          <a:p>
            <a:r>
              <a:rPr lang="en-US" sz="2200" dirty="0" smtClean="0">
                <a:solidFill>
                  <a:schemeClr val="accent5">
                    <a:lumMod val="75000"/>
                  </a:schemeClr>
                </a:solidFill>
              </a:rPr>
              <a:t>mysqlshow [</a:t>
            </a:r>
            <a:r>
              <a:rPr lang="en-US" sz="2200" i="1" dirty="0" smtClean="0">
                <a:solidFill>
                  <a:schemeClr val="accent5">
                    <a:lumMod val="75000"/>
                  </a:schemeClr>
                </a:solidFill>
              </a:rPr>
              <a:t>options</a:t>
            </a:r>
            <a:r>
              <a:rPr lang="en-US" sz="2200" dirty="0" smtClean="0">
                <a:solidFill>
                  <a:schemeClr val="accent5">
                    <a:lumMod val="75000"/>
                  </a:schemeClr>
                </a:solidFill>
              </a:rPr>
              <a:t>] [</a:t>
            </a:r>
            <a:r>
              <a:rPr lang="en-US" sz="2200" i="1" dirty="0" smtClean="0">
                <a:solidFill>
                  <a:schemeClr val="accent5">
                    <a:lumMod val="75000"/>
                  </a:schemeClr>
                </a:solidFill>
              </a:rPr>
              <a:t>db_name</a:t>
            </a:r>
            <a:r>
              <a:rPr lang="en-US" sz="2200" dirty="0" smtClean="0">
                <a:solidFill>
                  <a:schemeClr val="accent5">
                    <a:lumMod val="75000"/>
                  </a:schemeClr>
                </a:solidFill>
              </a:rPr>
              <a:t> [</a:t>
            </a:r>
            <a:r>
              <a:rPr lang="en-US" sz="2200" i="1" dirty="0" smtClean="0">
                <a:solidFill>
                  <a:schemeClr val="accent5">
                    <a:lumMod val="75000"/>
                  </a:schemeClr>
                </a:solidFill>
              </a:rPr>
              <a:t>tbl_name</a:t>
            </a:r>
            <a:r>
              <a:rPr lang="en-US" sz="2200" dirty="0" smtClean="0">
                <a:solidFill>
                  <a:schemeClr val="accent5">
                    <a:lumMod val="75000"/>
                  </a:schemeClr>
                </a:solidFill>
              </a:rPr>
              <a:t> [</a:t>
            </a:r>
            <a:r>
              <a:rPr lang="en-US" sz="2200" i="1" dirty="0" smtClean="0">
                <a:solidFill>
                  <a:schemeClr val="accent5">
                    <a:lumMod val="75000"/>
                  </a:schemeClr>
                </a:solidFill>
              </a:rPr>
              <a:t>col_name</a:t>
            </a:r>
            <a:r>
              <a:rPr lang="en-US" sz="2200" dirty="0" smtClean="0">
                <a:solidFill>
                  <a:schemeClr val="accent5">
                    <a:lumMod val="75000"/>
                  </a:schemeClr>
                </a:solidFill>
              </a:rPr>
              <a:t>]]]</a:t>
            </a:r>
            <a:endParaRPr lang="en-US" sz="2200" dirty="0">
              <a:solidFill>
                <a:schemeClr val="accent5">
                  <a:lumMod val="75000"/>
                </a:schemeClr>
              </a:solidFill>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xmlns="" val="298077907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23518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p14="http://schemas.microsoft.com/office/powerpoint/2010/main" xmlns=""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xmlns="" val="25141192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8420307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xmlns="" val="237888119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41328063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24836120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96350664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2619783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426132835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254309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0</a:t>
            </a:r>
            <a:r>
              <a:rPr lang="en-US" dirty="0" smtClean="0"/>
              <a:t>;</a:t>
            </a:r>
          </a:p>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false</a:t>
            </a:r>
            <a:r>
              <a:rPr lang="en-US" dirty="0" smtClean="0"/>
              <a:t>;</a:t>
            </a:r>
          </a:p>
        </p:txBody>
      </p:sp>
      <p:sp>
        <p:nvSpPr>
          <p:cNvPr id="5" name="Rectangle 4"/>
          <p:cNvSpPr/>
          <p:nvPr/>
        </p:nvSpPr>
        <p:spPr>
          <a:xfrm>
            <a:off x="500034" y="3929066"/>
            <a:ext cx="5286412" cy="369332"/>
          </a:xfrm>
          <a:prstGeom prst="rect">
            <a:avLst/>
          </a:prstGeom>
        </p:spPr>
        <p:txBody>
          <a:bodyPr wrap="square">
            <a:spAutoFit/>
          </a:bodyPr>
          <a:lstStyle/>
          <a:p>
            <a:r>
              <a:rPr lang="en-US" dirty="0" smtClean="0">
                <a:latin typeface="Liberation Mono"/>
              </a:rPr>
              <a:t>Enable/Disable :- </a:t>
            </a:r>
            <a:r>
              <a:rPr lang="en-US" dirty="0" smtClean="0">
                <a:solidFill>
                  <a:srgbClr val="669900"/>
                </a:solidFill>
                <a:latin typeface="Liberation Mono"/>
              </a:rPr>
              <a:t>1</a:t>
            </a:r>
            <a:r>
              <a:rPr lang="en-US" dirty="0" smtClean="0">
                <a:solidFill>
                  <a:srgbClr val="92D050"/>
                </a:solidFill>
                <a:latin typeface="Liberation Mono"/>
              </a:rPr>
              <a:t> </a:t>
            </a:r>
            <a:r>
              <a:rPr lang="en-US" dirty="0" smtClean="0">
                <a:solidFill>
                  <a:srgbClr val="669900"/>
                </a:solidFill>
                <a:latin typeface="Liberation Mono"/>
              </a:rPr>
              <a:t>(for true)  / 0 (for false)</a:t>
            </a:r>
          </a:p>
        </p:txBody>
      </p:sp>
    </p:spTree>
    <p:extLst>
      <p:ext uri="{BB962C8B-B14F-4D97-AF65-F5344CB8AC3E}">
        <p14:creationId xmlns:p14="http://schemas.microsoft.com/office/powerpoint/2010/main" xmlns="" val="2363153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153557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38059692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5734548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xmlns="" val="154514397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7119112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162792400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54608902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416209800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xmlns=""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178652179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p14="http://schemas.microsoft.com/office/powerpoint/2010/main" xmlns="" val="10886030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0903718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xmlns="" val="162342474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p14="http://schemas.microsoft.com/office/powerpoint/2010/main" xmlns="" val="20729158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372266785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411821967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xmlns="" val="268117798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p14="http://schemas.microsoft.com/office/powerpoint/2010/main" xmlns="" val="86179180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310381709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75419733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xmlns="" val="17802498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164184691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xmlns="" val="208615082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p14="http://schemas.microsoft.com/office/powerpoint/2010/main" xmlns="" val="206949030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258396453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373171254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26543977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51890472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9363209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8955142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17339018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327157225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1576481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4099436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09295650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84384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02525543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351585692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321381581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85373715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934354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5319191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76585321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19862592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314957646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258019711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68650201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738260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33820381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p14="http://schemas.microsoft.com/office/powerpoint/2010/main" xmlns="" val="227059630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38145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173454131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27956704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4301565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011535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368939650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403529888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98106278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5559229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23581826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p14="http://schemas.microsoft.com/office/powerpoint/2010/main" xmlns="" val="1549864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p14="http://schemas.microsoft.com/office/powerpoint/2010/main" xmlns="" val="41589343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85416391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p14="http://schemas.microsoft.com/office/powerpoint/2010/main" xmlns="" val="59807395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2987459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p14="http://schemas.microsoft.com/office/powerpoint/2010/main" xmlns="" val="96730524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&lt;r&gt;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xmlns="" val="19019454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xmlns="" val="1710746735"/>
      </p:ext>
    </p:extLst>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a:t>
            </a:r>
            <a:r>
              <a:rPr lang="en-US" sz="3200" b="1" i="1" dirty="0" smtClean="0">
                <a:solidFill>
                  <a:srgbClr val="FFFF00"/>
                </a:solidFill>
                <a:latin typeface="Arial" pitchFamily="34" charset="0"/>
                <a:cs typeface="Arial" pitchFamily="34" charset="0"/>
              </a:rPr>
              <a:t>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smtClean="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order. This is equivalent to ORDER BY expression </a:t>
            </a:r>
            <a:r>
              <a:rPr lang="en-IN" sz="1600" b="1" i="1" dirty="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a:t>
            </a:r>
            <a:r>
              <a:rPr lang="en-IN" sz="1600" b="1" dirty="0" smtClean="0">
                <a:solidFill>
                  <a:schemeClr val="accent2">
                    <a:lumMod val="50000"/>
                  </a:schemeClr>
                </a:solidFill>
                <a:latin typeface="Arial" panose="020B0604020202020204" pitchFamily="34" charset="0"/>
                <a:cs typeface="Arial" panose="020B0604020202020204" pitchFamily="34" charset="0"/>
              </a:rPr>
              <a:t>Update LIMIT, and </a:t>
            </a:r>
            <a:r>
              <a:rPr lang="en-IN" sz="1600" b="1" dirty="0">
                <a:solidFill>
                  <a:schemeClr val="accent2">
                    <a:lumMod val="50000"/>
                  </a:schemeClr>
                </a:solidFill>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smtClean="0">
                <a:solidFill>
                  <a:schemeClr val="accent2">
                    <a:lumMod val="50000"/>
                  </a:schemeClr>
                </a:solidFill>
              </a:rPr>
              <a:t> "</a:t>
            </a:r>
            <a:r>
              <a:rPr lang="en-IN" sz="2000" dirty="0">
                <a:solidFill>
                  <a:schemeClr val="accent2">
                    <a:lumMod val="50000"/>
                  </a:schemeClr>
                </a:solidFill>
              </a:rPr>
              <a:t>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a:t>
            </a:r>
            <a:r>
              <a:rPr lang="en-IN" sz="2000" b="1" i="1" dirty="0" smtClean="0">
                <a:solidFill>
                  <a:schemeClr val="accent2">
                    <a:lumMod val="50000"/>
                  </a:schemeClr>
                </a:solidFill>
              </a:rPr>
              <a:t>. . ."</a:t>
            </a:r>
            <a:endParaRPr lang="en-IN" sz="2000" b="1" i="1" dirty="0">
              <a:solidFill>
                <a:schemeClr val="accent2">
                  <a:lumMod val="50000"/>
                </a:schemeClr>
              </a:solidFill>
            </a:endParaRPr>
          </a:p>
          <a:p>
            <a:pPr indent="-285750">
              <a:lnSpc>
                <a:spcPct val="150000"/>
              </a:lnSpc>
              <a:buFont typeface="Wingdings" pitchFamily="2" charset="2"/>
              <a:buChar char="v"/>
            </a:pPr>
            <a:r>
              <a:rPr lang="en-IN" sz="2000" dirty="0" smtClean="0">
                <a:solidFill>
                  <a:schemeClr val="accent2">
                    <a:lumMod val="50000"/>
                  </a:schemeClr>
                </a:solidFill>
              </a:rPr>
              <a:t> Tuples </a:t>
            </a:r>
            <a:r>
              <a:rPr lang="en-IN" sz="2000" dirty="0">
                <a:solidFill>
                  <a:schemeClr val="accent2">
                    <a:lumMod val="50000"/>
                  </a:schemeClr>
                </a:solidFill>
              </a:rPr>
              <a:t>are sorted by specified attributes</a:t>
            </a:r>
          </a:p>
          <a:p>
            <a:pPr indent="-285750">
              <a:lnSpc>
                <a:spcPct val="150000"/>
              </a:lnSpc>
              <a:buFont typeface="Wingdings" pitchFamily="2" charset="2"/>
              <a:buChar char="v"/>
            </a:pPr>
            <a:r>
              <a:rPr lang="en-IN" sz="2000" dirty="0" smtClean="0">
                <a:solidFill>
                  <a:schemeClr val="accent2">
                    <a:lumMod val="50000"/>
                  </a:schemeClr>
                </a:solidFill>
              </a:rPr>
              <a:t> Results </a:t>
            </a:r>
            <a:r>
              <a:rPr lang="en-IN" sz="2000" dirty="0">
                <a:solidFill>
                  <a:schemeClr val="accent2">
                    <a:lumMod val="50000"/>
                  </a:schemeClr>
                </a:solidFill>
              </a:rPr>
              <a:t>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first</a:t>
            </a:r>
          </a:p>
          <a:p>
            <a:pPr indent="-285750">
              <a:lnSpc>
                <a:spcPct val="150000"/>
              </a:lnSpc>
              <a:buFont typeface="Wingdings" pitchFamily="2" charset="2"/>
              <a:buChar char="v"/>
            </a:pPr>
            <a:r>
              <a:rPr lang="en-IN" sz="2000" dirty="0" smtClean="0">
                <a:solidFill>
                  <a:schemeClr val="accent2">
                    <a:lumMod val="50000"/>
                  </a:schemeClr>
                </a:solidFill>
              </a:rPr>
              <a:t> Within </a:t>
            </a:r>
            <a:r>
              <a:rPr lang="en-IN" sz="2000" dirty="0">
                <a:solidFill>
                  <a:schemeClr val="accent2">
                    <a:lumMod val="50000"/>
                  </a:schemeClr>
                </a:solidFill>
              </a:rPr>
              <a:t>each value of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results 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xmlns="" val="242793776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Tree>
    <p:extLst>
      <p:ext uri="{BB962C8B-B14F-4D97-AF65-F5344CB8AC3E}">
        <p14:creationId xmlns:p14="http://schemas.microsoft.com/office/powerpoint/2010/main" xmlns="" val="228561882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290982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xmlns=""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9" name="Rectangle 8"/>
          <p:cNvSpPr/>
          <p:nvPr/>
        </p:nvSpPr>
        <p:spPr>
          <a:xfrm>
            <a:off x="142844" y="3934430"/>
            <a:ext cx="8786874" cy="923330"/>
          </a:xfrm>
          <a:prstGeom prst="rect">
            <a:avLst/>
          </a:prstGeom>
        </p:spPr>
        <p:txBody>
          <a:bodyPr wrap="square">
            <a:spAutoFit/>
          </a:bodyPr>
          <a:lstStyle/>
          <a:p>
            <a:r>
              <a:rPr lang="en-US" dirty="0" smtClean="0"/>
              <a:t>A predicate is a condition expression that evaluates to a boolean value, either true or false. Predicates can be used as follows: In a SELECT statement's </a:t>
            </a:r>
            <a:r>
              <a:rPr lang="en-US" b="1" i="1" dirty="0" smtClean="0">
                <a:solidFill>
                  <a:schemeClr val="accent2">
                    <a:lumMod val="50000"/>
                  </a:schemeClr>
                </a:solidFill>
              </a:rPr>
              <a:t>WHERE</a:t>
            </a:r>
            <a:r>
              <a:rPr lang="en-US" dirty="0" smtClean="0"/>
              <a:t> clause or </a:t>
            </a:r>
            <a:r>
              <a:rPr lang="en-US" b="1" i="1" dirty="0" smtClean="0">
                <a:solidFill>
                  <a:schemeClr val="accent2">
                    <a:lumMod val="50000"/>
                  </a:schemeClr>
                </a:solidFill>
              </a:rPr>
              <a:t>HAVING</a:t>
            </a:r>
            <a:r>
              <a:rPr lang="en-US" dirty="0" smtClean="0"/>
              <a:t> clause to determine which rows are relevant to a particular query.</a:t>
            </a:r>
            <a:endParaRPr lang="en-US" dirty="0"/>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smtClean="0">
                <a:solidFill>
                  <a:schemeClr val="accent2">
                    <a:lumMod val="50000"/>
                  </a:schemeClr>
                </a:solidFill>
              </a:rPr>
              <a:t> r</a:t>
            </a:r>
            <a:r>
              <a:rPr lang="en-US" sz="2000" baseline="-25000" dirty="0" smtClean="0">
                <a:solidFill>
                  <a:schemeClr val="accent2">
                    <a:lumMod val="50000"/>
                  </a:schemeClr>
                </a:solidFill>
              </a:rPr>
              <a:t>i</a:t>
            </a:r>
            <a:r>
              <a:rPr lang="en-US" sz="2000" dirty="0" smtClean="0">
                <a:solidFill>
                  <a:schemeClr val="accent2">
                    <a:lumMod val="50000"/>
                  </a:schemeClr>
                </a:solidFill>
              </a:rPr>
              <a:t> are the relations (tables) </a:t>
            </a:r>
          </a:p>
          <a:p>
            <a:pPr>
              <a:lnSpc>
                <a:spcPct val="150000"/>
              </a:lnSpc>
              <a:buFont typeface="Wingdings" pitchFamily="2" charset="2"/>
              <a:buChar char="v"/>
            </a:pPr>
            <a:r>
              <a:rPr lang="en-US" sz="2000" dirty="0" smtClean="0">
                <a:solidFill>
                  <a:schemeClr val="accent2">
                    <a:lumMod val="50000"/>
                  </a:schemeClr>
                </a:solidFill>
              </a:rPr>
              <a:t> A</a:t>
            </a:r>
            <a:r>
              <a:rPr lang="en-US" sz="2000" baseline="-25000" dirty="0" smtClean="0">
                <a:solidFill>
                  <a:schemeClr val="accent2">
                    <a:lumMod val="50000"/>
                  </a:schemeClr>
                </a:solidFill>
              </a:rPr>
              <a:t>i</a:t>
            </a:r>
            <a:r>
              <a:rPr lang="en-US" sz="2000" dirty="0" smtClean="0">
                <a:solidFill>
                  <a:schemeClr val="accent2">
                    <a:lumMod val="50000"/>
                  </a:schemeClr>
                </a:solidFill>
              </a:rPr>
              <a:t> are attributes (columns) </a:t>
            </a:r>
          </a:p>
          <a:p>
            <a:pPr>
              <a:lnSpc>
                <a:spcPct val="150000"/>
              </a:lnSpc>
              <a:buFont typeface="Wingdings" pitchFamily="2" charset="2"/>
              <a:buChar char="v"/>
            </a:pPr>
            <a:r>
              <a:rPr lang="en-US" sz="2000" dirty="0" smtClean="0">
                <a:solidFill>
                  <a:schemeClr val="accent2">
                    <a:lumMod val="50000"/>
                  </a:schemeClr>
                </a:solidFill>
              </a:rPr>
              <a:t> P is the selection predicate</a:t>
            </a:r>
            <a:endParaRPr lang="en-US" sz="2000" dirty="0">
              <a:solidFill>
                <a:schemeClr val="accent2">
                  <a:lumMod val="50000"/>
                </a:schemeClr>
              </a:solidFill>
            </a:endParaRPr>
          </a:p>
        </p:txBody>
      </p:sp>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eg.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eg.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eg. SELECT NOT 1;</a:t>
                      </a:r>
                    </a:p>
                  </a:txBody>
                  <a:tcPr anchor="ctr"/>
                </a:tc>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409196845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192373735"/>
              </p:ext>
            </p:extLst>
          </p:nvPr>
        </p:nvGraphicFramePr>
        <p:xfrm>
          <a:off x="152400" y="2428868"/>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88770538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313953479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418936452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368006902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55898606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8621105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xmlns="" val="3829025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xmlns="" val="188257062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8033925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107019476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xmlns="" val="234475752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3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 F</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 </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25000" dirty="0" smtClean="0">
                <a:solidFill>
                  <a:srgbClr val="006C86"/>
                </a:solidFill>
                <a:latin typeface="Verdana" panose="020B0604030504040204" pitchFamily="34" charset="0"/>
                <a:ea typeface="Verdana" panose="020B0604030504040204" pitchFamily="34" charset="0"/>
              </a:rPr>
              <a:t>…..</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30000" dirty="0" smtClean="0">
                <a:solidFill>
                  <a:srgbClr val="006C86"/>
                </a:solidFill>
                <a:latin typeface="Verdana" panose="020B0604030504040204" pitchFamily="34" charset="0"/>
                <a:ea typeface="Verdana" panose="020B0604030504040204" pitchFamily="34" charset="0"/>
              </a:rPr>
              <a:t> </a:t>
            </a:r>
            <a:r>
              <a:rPr lang="en-IN" sz="2800" baseline="30000" dirty="0" smtClean="0">
                <a:solidFill>
                  <a:srgbClr val="006C86"/>
                </a:solidFill>
                <a:latin typeface="Verdana" panose="020B0604030504040204" pitchFamily="34" charset="0"/>
                <a:ea typeface="Verdana" panose="020B0604030504040204" pitchFamily="34" charset="0"/>
              </a:rPr>
              <a:t>(</a:t>
            </a:r>
            <a:r>
              <a:rPr lang="en-IN" sz="2800" b="1" i="1" baseline="30000" dirty="0" smtClean="0">
                <a:solidFill>
                  <a:srgbClr val="006C86"/>
                </a:solidFill>
                <a:latin typeface="Verdana" panose="020B0604030504040204" pitchFamily="34" charset="0"/>
                <a:ea typeface="Verdana" panose="020B0604030504040204" pitchFamily="34" charset="0"/>
              </a:rPr>
              <a:t>r</a:t>
            </a:r>
            <a:r>
              <a:rPr lang="en-IN" sz="2800" baseline="30000" dirty="0" smtClean="0">
                <a:solidFill>
                  <a:srgbClr val="006C86"/>
                </a:solidFill>
                <a:latin typeface="Verdana" panose="020B0604030504040204" pitchFamily="34" charset="0"/>
                <a:ea typeface="Verdana" panose="020B0604030504040204" pitchFamily="34" charset="0"/>
              </a:rPr>
              <a:t>)</a:t>
            </a:r>
            <a:endParaRPr lang="en-IN" sz="2800" baseline="30000" dirty="0">
              <a:solidFill>
                <a:srgbClr val="006C86"/>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379384509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xmlns="" val="29971258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5683416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p14="http://schemas.microsoft.com/office/powerpoint/2010/main" xmlns="" val="137288529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xmlns="" val="215404171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SELECT-LIST</a:t>
            </a:r>
            <a:r>
              <a:rPr lang="en-US" sz="22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ORDER BY</a:t>
            </a:r>
            <a:r>
              <a:rPr lang="en-US" sz="22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and in the </a:t>
            </a:r>
            <a:r>
              <a:rPr lang="en-US" sz="2200" b="1" dirty="0" smtClean="0">
                <a:solidFill>
                  <a:srgbClr val="527E67"/>
                </a:solidFill>
                <a:latin typeface="Arial" pitchFamily="34" charset="0"/>
                <a:ea typeface="+mj-ea"/>
                <a:cs typeface="Arial" pitchFamily="34" charset="0"/>
              </a:rPr>
              <a:t>HAVING</a:t>
            </a:r>
            <a:r>
              <a:rPr lang="en-US" sz="22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4112397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99665275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4077305590"/>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p14="http://schemas.microsoft.com/office/powerpoint/2010/main" xmlns="" val="360553676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3815837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p14="http://schemas.microsoft.com/office/powerpoint/2010/main" xmlns="" val="7834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8499865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217410244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71186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903269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p14="http://schemas.microsoft.com/office/powerpoint/2010/main" xmlns="" val="35924807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r>
              <a:rPr lang="en-US" dirty="0" smtClean="0">
                <a:solidFill>
                  <a:srgbClr val="0077AA"/>
                </a:solidFill>
                <a:latin typeface="Liberation Mono"/>
              </a:rPr>
              <a:t>]]</a:t>
            </a:r>
          </a:p>
          <a:p>
            <a:pPr>
              <a:lnSpc>
                <a:spcPct val="150000"/>
              </a:lnSpc>
            </a:pPr>
            <a:r>
              <a:rPr lang="en-US" dirty="0" smtClean="0">
                <a:solidFill>
                  <a:srgbClr val="0077AA"/>
                </a:solidFill>
                <a:latin typeface="Liberation Mono"/>
              </a:rPr>
              <a:t>    [ HAVING having_condition ] </a:t>
            </a:r>
            <a:endParaRPr lang="en-US" dirty="0">
              <a:solidFill>
                <a:srgbClr val="0077AA"/>
              </a:solidFill>
              <a:latin typeface="Liberation Mono"/>
            </a:endParaRPr>
          </a:p>
        </p:txBody>
      </p:sp>
    </p:spTree>
    <p:extLst>
      <p:ext uri="{BB962C8B-B14F-4D97-AF65-F5344CB8AC3E}">
        <p14:creationId xmlns:p14="http://schemas.microsoft.com/office/powerpoint/2010/main" xmlns="" val="140734368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p14="http://schemas.microsoft.com/office/powerpoint/2010/main" xmlns="" val="16337594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p14="http://schemas.microsoft.com/office/powerpoint/2010/main" xmlns="" val="426566084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p14="http://schemas.microsoft.com/office/powerpoint/2010/main" xmlns="" val="114629506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p14="http://schemas.microsoft.com/office/powerpoint/2010/main" xmlns="" val="311864972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p14="http://schemas.microsoft.com/office/powerpoint/2010/main" xmlns="" val="160337425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6284208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xmlns="" val="212027453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xmlns="" val="11230743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63412930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735188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013676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xmlns="" val="1957164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591944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04028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4429467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867614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p14="http://schemas.microsoft.com/office/powerpoint/2010/main" xmlns="" val="8252740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p14="http://schemas.microsoft.com/office/powerpoint/2010/main" xmlns="" val="3813885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p14="http://schemas.microsoft.com/office/powerpoint/2010/main" xmlns="" val="23607309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p14="http://schemas.microsoft.com/office/powerpoint/2010/main" xmlns="" val="17014306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p14="http://schemas.microsoft.com/office/powerpoint/2010/main" xmlns="" val="11230559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p14="http://schemas.microsoft.com/office/powerpoint/2010/main" xmlns="" val="32902620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78301347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53347509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4889766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a:t>
                      </a:r>
                      <a:r>
                        <a:rPr kumimoji="0" lang="en-US" sz="1800" kern="1200" dirty="0" err="1" smtClean="0">
                          <a:solidFill>
                            <a:schemeClr val="tx1"/>
                          </a:solidFill>
                          <a:latin typeface="Arial" pitchFamily="34" charset="0"/>
                          <a:ea typeface="+mn-ea"/>
                          <a:cs typeface="Arial" pitchFamily="34" charset="0"/>
                        </a:rPr>
                        <a:t>mysql</a:t>
                      </a:r>
                      <a:r>
                        <a:rPr kumimoji="0" lang="en-US" sz="1800" kern="1200" dirty="0" smtClean="0">
                          <a:solidFill>
                            <a:schemeClr val="tx1"/>
                          </a:solidFill>
                          <a:latin typeface="Arial" pitchFamily="34" charset="0"/>
                          <a:ea typeface="+mn-ea"/>
                          <a:cs typeface="Arial" pitchFamily="34" charset="0"/>
                        </a:rPr>
                        <a:t>,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21226634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61654188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47510706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9860468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381407"/>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55894142"/>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xmlns="" val="212860541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33816543"/>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27656794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p14="http://schemas.microsoft.com/office/powerpoint/2010/main" xmlns="" val="35127623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p14="http://schemas.microsoft.com/office/powerpoint/2010/main" xmlns="" val="381768698"/>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xmlns="" val="4049327036"/>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63361463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65160135"/>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79669869"/>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318441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81656636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48907937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49963047"/>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8137888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p14="http://schemas.microsoft.com/office/powerpoint/2010/main" xmlns="" val="2524787196"/>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14467614"/>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76387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347508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p14="http://schemas.microsoft.com/office/powerpoint/2010/main" xmlns="" val="107666707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smtClean="0">
                <a:solidFill>
                  <a:schemeClr val="bg2">
                    <a:lumMod val="50000"/>
                  </a:schemeClr>
                </a:solidFill>
              </a:rPr>
              <a:t>Cartesian/Product means</a:t>
            </a:r>
            <a:r>
              <a:rPr lang="en-US" sz="2000" dirty="0" smtClean="0">
                <a:solidFill>
                  <a:schemeClr val="bg2">
                    <a:lumMod val="50000"/>
                  </a:schemeClr>
                </a:solidFill>
              </a:rPr>
              <a:t> Number of Rows present in Table 1 Multiplied by Number of Rows present in Table 2. </a:t>
            </a:r>
          </a:p>
          <a:p>
            <a:endParaRPr lang="en-US" sz="2000" dirty="0" smtClean="0">
              <a:solidFill>
                <a:schemeClr val="bg2">
                  <a:lumMod val="50000"/>
                </a:schemeClr>
              </a:solidFill>
            </a:endParaRPr>
          </a:p>
          <a:p>
            <a:r>
              <a:rPr lang="en-US" sz="2000" dirty="0" smtClean="0">
                <a:solidFill>
                  <a:srgbClr val="E01E1E"/>
                </a:solidFill>
              </a:rPr>
              <a:t>TIP</a:t>
            </a:r>
            <a:r>
              <a:rPr lang="en-US" sz="2000" dirty="0" smtClean="0">
                <a:solidFill>
                  <a:schemeClr val="bg2">
                    <a:lumMod val="50000"/>
                  </a:schemeClr>
                </a:solidFill>
              </a:rPr>
              <a:t>: </a:t>
            </a:r>
            <a:r>
              <a:rPr lang="en-US" sz="2000" b="1" dirty="0" smtClean="0">
                <a:solidFill>
                  <a:schemeClr val="bg2">
                    <a:lumMod val="50000"/>
                  </a:schemeClr>
                </a:solidFill>
              </a:rPr>
              <a:t>Cross Join in MySQL</a:t>
            </a:r>
            <a:r>
              <a:rPr lang="en-US" sz="2000" dirty="0" smtClean="0">
                <a:solidFill>
                  <a:schemeClr val="bg2">
                    <a:lumMod val="50000"/>
                  </a:schemeClr>
                </a:solidFill>
              </a:rPr>
              <a:t> does not require any common column to </a:t>
            </a:r>
            <a:r>
              <a:rPr lang="en-US" sz="2000" b="1" dirty="0" smtClean="0">
                <a:solidFill>
                  <a:schemeClr val="bg2">
                    <a:lumMod val="50000"/>
                  </a:schemeClr>
                </a:solidFill>
              </a:rPr>
              <a:t>join</a:t>
            </a:r>
            <a:r>
              <a:rPr lang="en-US" sz="2000" dirty="0" smtClean="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xmlns="" val="276530621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xmlns="" val="13086893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xmlns="" val="3515033859"/>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xmlns="" val="324718037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smtClean="0">
                <a:solidFill>
                  <a:schemeClr val="bg2">
                    <a:lumMod val="50000"/>
                  </a:schemeClr>
                </a:solidFill>
              </a:rPr>
              <a:t>An </a:t>
            </a:r>
            <a:r>
              <a:rPr lang="en-US" sz="2000" b="1" dirty="0" smtClean="0">
                <a:solidFill>
                  <a:schemeClr val="bg2">
                    <a:lumMod val="50000"/>
                  </a:schemeClr>
                </a:solidFill>
              </a:rPr>
              <a:t>equijoin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with a </a:t>
            </a:r>
            <a:r>
              <a:rPr lang="en-US" sz="2000" b="1" dirty="0" smtClean="0">
                <a:solidFill>
                  <a:schemeClr val="bg2">
                    <a:lumMod val="50000"/>
                  </a:schemeClr>
                </a:solidFill>
              </a:rPr>
              <a:t>join</a:t>
            </a:r>
            <a:r>
              <a:rPr lang="en-US" sz="2000" dirty="0" smtClean="0">
                <a:solidFill>
                  <a:schemeClr val="bg2">
                    <a:lumMod val="50000"/>
                  </a:schemeClr>
                </a:solidFill>
              </a:rPr>
              <a:t> condition containing an equality operator. An </a:t>
            </a:r>
            <a:r>
              <a:rPr lang="en-US" sz="2000" b="1" dirty="0" smtClean="0">
                <a:solidFill>
                  <a:schemeClr val="bg2">
                    <a:lumMod val="50000"/>
                  </a:schemeClr>
                </a:solidFill>
              </a:rPr>
              <a:t>equijoin</a:t>
            </a:r>
            <a:r>
              <a:rPr lang="en-US" sz="2000" dirty="0" smtClean="0">
                <a:solidFill>
                  <a:schemeClr val="bg2">
                    <a:lumMod val="50000"/>
                  </a:schemeClr>
                </a:solidFill>
              </a:rPr>
              <a:t> returns only the rows that have equivalent values for the specified columns. An inner </a:t>
            </a:r>
            <a:r>
              <a:rPr lang="en-US" sz="2000" b="1" dirty="0" smtClean="0">
                <a:solidFill>
                  <a:schemeClr val="bg2">
                    <a:lumMod val="50000"/>
                  </a:schemeClr>
                </a:solidFill>
              </a:rPr>
              <a:t>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of two or more tables that returns only those rows (compared using a comparison operator) that satisfy the </a:t>
            </a:r>
            <a:r>
              <a:rPr lang="en-US" sz="2000" b="1" dirty="0" smtClean="0">
                <a:solidFill>
                  <a:schemeClr val="bg2">
                    <a:lumMod val="50000"/>
                  </a:schemeClr>
                </a:solidFill>
              </a:rPr>
              <a:t>join</a:t>
            </a:r>
            <a:r>
              <a:rPr lang="en-US" sz="2000" dirty="0" smtClean="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xmlns="" val="166923153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xmlns="" val="2999391625"/>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22076063"/>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p14="http://schemas.microsoft.com/office/powerpoint/2010/main" xmlns="" val="227315212"/>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42214611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4159649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3906557571"/>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3138291457"/>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p14="http://schemas.microsoft.com/office/powerpoint/2010/main" xmlns="" val="637852599"/>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
        <p:nvSpPr>
          <p:cNvPr id="4" name="Rectangle 3"/>
          <p:cNvSpPr/>
          <p:nvPr/>
        </p:nvSpPr>
        <p:spPr>
          <a:xfrm>
            <a:off x="142844" y="357166"/>
            <a:ext cx="6858048" cy="430887"/>
          </a:xfrm>
          <a:prstGeom prst="rect">
            <a:avLst/>
          </a:prstGeom>
        </p:spPr>
        <p:txBody>
          <a:bodyPr wrap="square">
            <a:spAutoFit/>
          </a:bodyPr>
          <a:lstStyle/>
          <a:p>
            <a:r>
              <a:rPr lang="en-US" sz="2200" dirty="0" smtClean="0">
                <a:solidFill>
                  <a:schemeClr val="accent4">
                    <a:lumMod val="50000"/>
                  </a:schemeClr>
                </a:solidFill>
                <a:latin typeface="Arial" pitchFamily="34" charset="0"/>
                <a:cs typeface="Arial" pitchFamily="34" charset="0"/>
              </a:rPr>
              <a:t>The ON clause is required for a right or left outer join.</a:t>
            </a:r>
            <a:endParaRPr lang="en-US" sz="2200" dirty="0">
              <a:solidFill>
                <a:schemeClr val="accent4">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1387879498"/>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51516683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3416029874"/>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9781476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85010817"/>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8653592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413848831"/>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p14="http://schemas.microsoft.com/office/powerpoint/2010/main" xmlns="" val="403456870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xmlns="" val="1993342127"/>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xmlns=""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xmlns=""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xmlns="" val="329912710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xmlns=""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xmlns=""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p14="http://schemas.microsoft.com/office/powerpoint/2010/main" xmlns="" val="338979196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xmlns=""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xmlns=""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xmlns=""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xmlns="" val="3881707447"/>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p14="http://schemas.microsoft.com/office/powerpoint/2010/main" xmlns="" val="1892188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41486658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120947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5120182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486560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90538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2077702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5565620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xmlns="" val="39219545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p14="http://schemas.microsoft.com/office/powerpoint/2010/main" xmlns="" val="626531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20805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p14="http://schemas.microsoft.com/office/powerpoint/2010/main" xmlns="" val="22408683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xmlns="" val="277936598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1477927"/>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459060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xmlns="" val="3446041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89723082"/>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444856781"/>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650171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8402470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066663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7017902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52486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5883917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371164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p14="http://schemas.microsoft.com/office/powerpoint/2010/main" xmlns="" val="9755666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xmlns="" val="15439158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38679953"/>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28760921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5844570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smtClean="0">
                <a:solidFill>
                  <a:srgbClr val="006C86"/>
                </a:solidFill>
                <a:latin typeface="arial" panose="020B0604020202020204" pitchFamily="34" charset="0"/>
              </a:rPr>
              <a:t>PAD_CHAR_TO_FULL_LENGTH</a:t>
            </a:r>
            <a:r>
              <a:rPr lang="en-IN" dirty="0" smtClean="0">
                <a:solidFill>
                  <a:srgbClr val="006C86"/>
                </a:solidFill>
                <a:latin typeface="arial" panose="020B0604020202020204" pitchFamily="34" charset="0"/>
              </a:rPr>
              <a:t> SQL </a:t>
            </a:r>
            <a:r>
              <a:rPr lang="en-IN" dirty="0">
                <a:solidFill>
                  <a:srgbClr val="006C86"/>
                </a:solidFill>
                <a:latin typeface="arial" panose="020B0604020202020204" pitchFamily="34" charset="0"/>
              </a:rPr>
              <a:t>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smtClean="0">
                <a:solidFill>
                  <a:srgbClr val="0070C0"/>
                </a:solidFill>
              </a:rPr>
              <a:t>As of MySQL 8.0.13, PAD_CHAR_TO_FULL_LENGTH is deprecated. It will be removed in a future version of MySQL.</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259902025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xmlns="" val="2867959643"/>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xmlns="" val="2118884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p14="http://schemas.microsoft.com/office/powerpoint/2010/main" xmlns="" val="2057850781"/>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93550903"/>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538579340"/>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2217411492"/>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p14="http://schemas.microsoft.com/office/powerpoint/2010/main" xmlns="" val="846369966"/>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xmlns="" val="334176178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125680399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00870175"/>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xmlns="" val="1721346437"/>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13893629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2350439288"/>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97574674"/>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3735833355"/>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275640641"/>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p14="http://schemas.microsoft.com/office/powerpoint/2010/main" xmlns="" val="1052058271"/>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xmlns="" val="5605048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xmlns="" val="2964029205"/>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
        <p:nvSpPr>
          <p:cNvPr id="6" name="Rectangle 5"/>
          <p:cNvSpPr/>
          <p:nvPr/>
        </p:nvSpPr>
        <p:spPr>
          <a:xfrm>
            <a:off x="142876" y="5600658"/>
            <a:ext cx="8715404" cy="400110"/>
          </a:xfrm>
          <a:prstGeom prst="rect">
            <a:avLst/>
          </a:prstGeom>
        </p:spPr>
        <p:txBody>
          <a:bodyPr wrap="square">
            <a:spAutoFit/>
          </a:bodyPr>
          <a:lstStyle/>
          <a:p>
            <a:r>
              <a:rPr lang="en-US" sz="2000" b="1" dirty="0" smtClean="0">
                <a:solidFill>
                  <a:srgbClr val="2658E6"/>
                </a:solidFill>
              </a:rPr>
              <a:t>Unsigned</a:t>
            </a:r>
            <a:r>
              <a:rPr lang="en-US" sz="2000" dirty="0" smtClean="0">
                <a:solidFill>
                  <a:srgbClr val="2658E6"/>
                </a:solidFill>
              </a:rPr>
              <a:t> type can be used to permit only nonnegative numbers</a:t>
            </a:r>
            <a:endParaRPr lang="en-US" sz="2000" dirty="0">
              <a:solidFill>
                <a:srgbClr val="2658E6"/>
              </a:solidFill>
            </a:endParaRPr>
          </a:p>
        </p:txBody>
      </p:sp>
    </p:spTree>
    <p:extLst>
      <p:ext uri="{BB962C8B-B14F-4D97-AF65-F5344CB8AC3E}">
        <p14:creationId xmlns:p14="http://schemas.microsoft.com/office/powerpoint/2010/main" xmlns="" val="468722535"/>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3510893457"/>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2581842829"/>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423878017"/>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3059040269"/>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3240828758"/>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81896664"/>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0423138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5221312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p14="http://schemas.microsoft.com/office/powerpoint/2010/main" xmlns="" val="3975298614"/>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51379239"/>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xmlns="" val="3107903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p14="http://schemas.microsoft.com/office/powerpoint/2010/main" xmlns="" val="1888485486"/>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p14="http://schemas.microsoft.com/office/powerpoint/2010/main" xmlns="" val="290762361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2928758"/>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11960780"/>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86942385"/>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374743441"/>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327630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3662638649"/>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98841133"/>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9286813"/>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01421515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p14="http://schemas.microsoft.com/office/powerpoint/2010/main" xmlns="" val="1469596093"/>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p14="http://schemas.microsoft.com/office/powerpoint/2010/main" xmlns="" val="834576772"/>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xmlns="" val="1257721072"/>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4282516866"/>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p14="http://schemas.microsoft.com/office/powerpoint/2010/main" xmlns="" val="148594766"/>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9002979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p14="http://schemas.microsoft.com/office/powerpoint/2010/main" xmlns="" val="2406561690"/>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3685254420"/>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412755605"/>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869408089"/>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954628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smtClean="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endParaRPr lang="en-US" sz="2000" dirty="0">
              <a:solidFill>
                <a:srgbClr val="006C86"/>
              </a:solidFill>
            </a:endParaRPr>
          </a:p>
        </p:txBody>
      </p:sp>
    </p:spTree>
    <p:extLst>
      <p:ext uri="{BB962C8B-B14F-4D97-AF65-F5344CB8AC3E}">
        <p14:creationId xmlns:p14="http://schemas.microsoft.com/office/powerpoint/2010/main" xmlns="" val="1338227008"/>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43543644"/>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773200555"/>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678806817"/>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2248663808"/>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xmlns="" val="2789843155"/>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2903269922"/>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924876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362904671"/>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xmlns="" val="1797025571"/>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1368750579"/>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smtClean="0">
                <a:solidFill>
                  <a:srgbClr val="006C86"/>
                </a:solidFill>
              </a:rPr>
              <a:t>Data Domain refers to all the valid values which a column may contain and can be done by giving data type to the column.</a:t>
            </a:r>
            <a:endParaRPr lang="en-US" dirty="0">
              <a:solidFill>
                <a:srgbClr val="006C86"/>
              </a:solidFill>
            </a:endParaRP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88187217"/>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a:t>
            </a:r>
            <a:r>
              <a:rPr lang="en-US" sz="2200" b="1" dirty="0" smtClean="0">
                <a:solidFill>
                  <a:schemeClr val="accent4">
                    <a:lumMod val="50000"/>
                  </a:schemeClr>
                </a:solidFill>
                <a:latin typeface="Gentium Basic"/>
              </a:rPr>
              <a:t>EmployeeID</a:t>
            </a:r>
            <a:r>
              <a:rPr lang="en-US" sz="2200" b="1" dirty="0">
                <a:solidFill>
                  <a:schemeClr val="accent4">
                    <a:lumMod val="50000"/>
                  </a:schemeClr>
                </a:solidFill>
                <a:latin typeface="Gentium Basic"/>
              </a:rPr>
              <a:t>, FullName, SSN, </a:t>
            </a:r>
            <a:r>
              <a:rPr lang="en-US" sz="2200" b="1" dirty="0" smtClean="0">
                <a:solidFill>
                  <a:schemeClr val="accent4">
                    <a:lumMod val="50000"/>
                  </a:schemeClr>
                </a:solidFill>
                <a:latin typeface="Gentium Basic"/>
              </a:rPr>
              <a:t>DateOfBirth)</a:t>
            </a:r>
            <a:endParaRPr lang="en-US" sz="2200" b="1" dirty="0">
              <a:solidFill>
                <a:schemeClr val="accent4">
                  <a:lumMod val="50000"/>
                </a:schemeClr>
              </a:solidFill>
              <a:latin typeface="Gentium Basic"/>
            </a:endParaRPr>
          </a:p>
        </p:txBody>
      </p:sp>
    </p:spTree>
    <p:extLst>
      <p:ext uri="{BB962C8B-B14F-4D97-AF65-F5344CB8AC3E}">
        <p14:creationId xmlns:p14="http://schemas.microsoft.com/office/powerpoint/2010/main" xmlns="" val="10658373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err="1" smtClean="0">
                <a:solidFill>
                  <a:srgbClr val="0083A2"/>
                </a:solidFill>
              </a:rPr>
              <a:t>mysql</a:t>
            </a:r>
            <a:r>
              <a:rPr lang="en-US" dirty="0" smtClean="0">
                <a:solidFill>
                  <a:srgbClr val="0083A2"/>
                </a:solidFill>
              </a:rPr>
              <a:t>&gt; insert into emp (empno,  ename,  sal,  mgr,  deptno) values(1, ‘ abc',   -10000,  7788, 10);</a:t>
            </a:r>
            <a:endParaRPr lang="en-US" dirty="0">
              <a:solidFill>
                <a:srgbClr val="0083A2"/>
              </a:solidFill>
            </a:endParaRP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smtClean="0">
                <a:solidFill>
                  <a:schemeClr val="accent4">
                    <a:lumMod val="75000"/>
                  </a:schemeClr>
                </a:solidFill>
              </a:rPr>
              <a:t>mysql</a:t>
            </a:r>
            <a:r>
              <a:rPr lang="en-US" dirty="0" smtClean="0">
                <a:solidFill>
                  <a:schemeClr val="accent4">
                    <a:lumMod val="75000"/>
                  </a:schemeClr>
                </a:solidFill>
              </a:rPr>
              <a:t>&gt;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smtClean="0">
                <a:solidFill>
                  <a:srgbClr val="0089A4"/>
                </a:solidFill>
                <a:latin typeface="Gentium Basic"/>
              </a:rPr>
              <a:t>Domain Constraint </a:t>
            </a:r>
            <a:r>
              <a:rPr lang="en-IN" b="1" dirty="0">
                <a:solidFill>
                  <a:srgbClr val="0089A4"/>
                </a:solidFill>
                <a:latin typeface="Gentium Basic"/>
              </a:rPr>
              <a:t>=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smtClean="0"/>
              <a:t>. </a:t>
            </a:r>
            <a:r>
              <a:rPr lang="en-IN" dirty="0">
                <a:solidFill>
                  <a:srgbClr val="0089A4"/>
                </a:solidFill>
                <a:latin typeface="Gentium Basic"/>
              </a:rPr>
              <a:t>Data integrity is normally enforced in a database </a:t>
            </a:r>
            <a:r>
              <a:rPr lang="en-IN" dirty="0" smtClean="0">
                <a:solidFill>
                  <a:srgbClr val="0089A4"/>
                </a:solidFill>
                <a:latin typeface="Gentium Basic"/>
              </a:rPr>
              <a:t>by </a:t>
            </a:r>
            <a:r>
              <a:rPr lang="en-IN" dirty="0">
                <a:solidFill>
                  <a:srgbClr val="0089A4"/>
                </a:solidFill>
                <a:latin typeface="Gentium Basic"/>
              </a:rPr>
              <a:t>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smtClean="0">
                <a:solidFill>
                  <a:srgbClr val="006C86"/>
                </a:solidFill>
              </a:rPr>
              <a:t>Referential</a:t>
            </a:r>
            <a:r>
              <a:rPr lang="en-IN" dirty="0" smtClean="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smtClean="0">
                <a:solidFill>
                  <a:srgbClr val="006C86"/>
                </a:solidFill>
              </a:rPr>
              <a:t>Domain</a:t>
            </a:r>
            <a:r>
              <a:rPr lang="en-IN" i="1" dirty="0" smtClean="0">
                <a:solidFill>
                  <a:srgbClr val="006C86"/>
                </a:solidFill>
              </a:rPr>
              <a:t> </a:t>
            </a:r>
            <a:r>
              <a:rPr lang="en-IN" b="1" i="1" dirty="0" smtClean="0">
                <a:solidFill>
                  <a:srgbClr val="006C86"/>
                </a:solidFill>
              </a:rPr>
              <a:t>integrity</a:t>
            </a:r>
            <a:r>
              <a:rPr lang="en-IN" i="1" dirty="0" smtClean="0">
                <a:solidFill>
                  <a:srgbClr val="006C86"/>
                </a:solidFill>
              </a:rPr>
              <a:t> </a:t>
            </a:r>
            <a:r>
              <a:rPr lang="en-IN" dirty="0" smtClean="0">
                <a:solidFill>
                  <a:srgbClr val="006C86"/>
                </a:solidFill>
              </a:rPr>
              <a:t>A </a:t>
            </a:r>
            <a:r>
              <a:rPr lang="en-IN" dirty="0">
                <a:solidFill>
                  <a:srgbClr val="006C86"/>
                </a:solidFill>
              </a:rPr>
              <a:t>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a:t>
            </a:r>
            <a:r>
              <a:rPr lang="en-IN" dirty="0" smtClean="0">
                <a:solidFill>
                  <a:srgbClr val="0089A4"/>
                </a:solidFill>
                <a:latin typeface="Gentium Basic"/>
              </a:rPr>
              <a:t>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p14="http://schemas.microsoft.com/office/powerpoint/2010/main" xmlns="" val="647665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xmlns="" val="4242655406"/>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xmlns="" val="25087439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xmlns="" val="3391323119"/>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p14="http://schemas.microsoft.com/office/powerpoint/2010/main" xmlns="" val="2262634000"/>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xmlns=""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xmlns=""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72641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616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3182746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smtClean="0">
                <a:solidFill>
                  <a:srgbClr val="006C86"/>
                </a:solidFill>
              </a:rPr>
              <a:t>Data modeling is the process of creating a data model for the data to be stored in a Database. This data model is a conceptual representation of</a:t>
            </a:r>
          </a:p>
          <a:p>
            <a:endParaRPr lang="en-US" sz="2000" dirty="0" smtClean="0">
              <a:solidFill>
                <a:srgbClr val="006C86"/>
              </a:solidFill>
            </a:endParaRPr>
          </a:p>
          <a:p>
            <a:pPr>
              <a:lnSpc>
                <a:spcPct val="150000"/>
              </a:lnSpc>
              <a:buFont typeface="Arial" pitchFamily="34" charset="0"/>
              <a:buChar char="•"/>
            </a:pPr>
            <a:r>
              <a:rPr lang="en-US" sz="2000" dirty="0" smtClean="0">
                <a:solidFill>
                  <a:srgbClr val="006C86"/>
                </a:solidFill>
              </a:rPr>
              <a:t>Data objects</a:t>
            </a:r>
          </a:p>
          <a:p>
            <a:pPr>
              <a:lnSpc>
                <a:spcPct val="150000"/>
              </a:lnSpc>
              <a:buFont typeface="Arial" pitchFamily="34" charset="0"/>
              <a:buChar char="•"/>
            </a:pPr>
            <a:r>
              <a:rPr lang="en-US" sz="2000" dirty="0" smtClean="0">
                <a:solidFill>
                  <a:srgbClr val="006C86"/>
                </a:solidFill>
              </a:rPr>
              <a:t>The associations between different data objects</a:t>
            </a:r>
          </a:p>
          <a:p>
            <a:pPr>
              <a:lnSpc>
                <a:spcPct val="150000"/>
              </a:lnSpc>
              <a:buFont typeface="Arial" pitchFamily="34" charset="0"/>
              <a:buChar char="•"/>
            </a:pPr>
            <a:r>
              <a:rPr lang="en-US" sz="2000" dirty="0" smtClean="0">
                <a:solidFill>
                  <a:srgbClr val="006C86"/>
                </a:solidFill>
              </a:rPr>
              <a:t>The rules.</a:t>
            </a:r>
            <a:endParaRPr lang="en-US" sz="2000" dirty="0">
              <a:solidFill>
                <a:srgbClr val="006C86"/>
              </a:solidFill>
            </a:endParaRPr>
          </a:p>
        </p:txBody>
      </p:sp>
    </p:spTree>
    <p:extLst>
      <p:ext uri="{BB962C8B-B14F-4D97-AF65-F5344CB8AC3E}">
        <p14:creationId xmlns:p14="http://schemas.microsoft.com/office/powerpoint/2010/main" xmlns="" val="1213867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p14="http://schemas.microsoft.com/office/powerpoint/2010/main" xmlns="" val="39043295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xmlns="" val="334768754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p14="http://schemas.microsoft.com/office/powerpoint/2010/main" xmlns="" val="1487140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p14="http://schemas.microsoft.com/office/powerpoint/2010/main" xmlns="" val="350442989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p14="http://schemas.microsoft.com/office/powerpoint/2010/main" xmlns="" val="36630945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p14="http://schemas.microsoft.com/office/powerpoint/2010/main" xmlns="" val="17760065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xmlns="" val="38445906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238398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12086259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xmlns="" val="32466608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p14="http://schemas.microsoft.com/office/powerpoint/2010/main" xmlns="" val="13161453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543534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936997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108957532"/>
              </p:ext>
            </p:extLst>
          </p:nvPr>
        </p:nvGraphicFramePr>
        <p:xfrm>
          <a:off x="142844" y="3571876"/>
          <a:ext cx="8932235" cy="1981200"/>
        </p:xfrm>
        <a:graphic>
          <a:graphicData uri="http://schemas.openxmlformats.org/drawingml/2006/table">
            <a:tbl>
              <a:tblPr/>
              <a:tblGrid>
                <a:gridCol w="1786447">
                  <a:extLst>
                    <a:ext uri="{9D8B030D-6E8A-4147-A177-3AD203B41FA5}">
                      <a16:colId xmlns="" xmlns:a16="http://schemas.microsoft.com/office/drawing/2014/main" val="20000"/>
                    </a:ext>
                  </a:extLst>
                </a:gridCol>
                <a:gridCol w="2084188">
                  <a:extLst>
                    <a:ext uri="{9D8B030D-6E8A-4147-A177-3AD203B41FA5}">
                      <a16:colId xmlns="" xmlns:a16="http://schemas.microsoft.com/office/drawing/2014/main" val="20001"/>
                    </a:ext>
                  </a:extLst>
                </a:gridCol>
                <a:gridCol w="2084188">
                  <a:extLst>
                    <a:ext uri="{9D8B030D-6E8A-4147-A177-3AD203B41FA5}">
                      <a16:colId xmlns="" xmlns:a16="http://schemas.microsoft.com/office/drawing/2014/main" val="20002"/>
                    </a:ext>
                  </a:extLst>
                </a:gridCol>
                <a:gridCol w="2977412">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 xmlns:a16="http://schemas.microsoft.com/office/drawing/2014/main" val="20000"/>
                    </a:ext>
                  </a:extLst>
                </a:gridCol>
                <a:gridCol w="2975053">
                  <a:extLst>
                    <a:ext uri="{9D8B030D-6E8A-4147-A177-3AD203B41FA5}">
                      <a16:colId xmlns="" xmlns:a16="http://schemas.microsoft.com/office/drawing/2014/main" val="20001"/>
                    </a:ext>
                  </a:extLst>
                </a:gridCol>
                <a:gridCol w="297505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 xmlns:a16="http://schemas.microsoft.com/office/drawing/2014/main" val="20000"/>
                    </a:ext>
                  </a:extLst>
                </a:gridCol>
                <a:gridCol w="2950261">
                  <a:extLst>
                    <a:ext uri="{9D8B030D-6E8A-4147-A177-3AD203B41FA5}">
                      <a16:colId xmlns="" xmlns:a16="http://schemas.microsoft.com/office/drawing/2014/main" val="20001"/>
                    </a:ext>
                  </a:extLst>
                </a:gridCol>
                <a:gridCol w="2950261">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xmlns=""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xmlns=""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Database Storage Structures</a:t>
            </a:r>
            <a:endParaRPr lang="en-US" sz="4000" b="1" i="1" dirty="0">
              <a:solidFill>
                <a:srgbClr val="FFFF00"/>
              </a:solidFill>
              <a:latin typeface="Arial" pitchFamily="34" charset="0"/>
              <a:cs typeface="Arial" pitchFamily="34" charset="0"/>
            </a:endParaRPr>
          </a:p>
        </p:txBody>
      </p:sp>
      <p:sp>
        <p:nvSpPr>
          <p:cNvPr id="6" name="Rectangle 5"/>
          <p:cNvSpPr/>
          <p:nvPr/>
        </p:nvSpPr>
        <p:spPr>
          <a:xfrm>
            <a:off x="69587" y="773652"/>
            <a:ext cx="3716595" cy="369332"/>
          </a:xfrm>
          <a:prstGeom prst="rect">
            <a:avLst/>
          </a:prstGeom>
        </p:spPr>
        <p:txBody>
          <a:bodyPr wrap="none">
            <a:spAutoFit/>
          </a:bodyPr>
          <a:lstStyle/>
          <a:p>
            <a:r>
              <a:rPr lang="en-US" dirty="0" smtClean="0">
                <a:solidFill>
                  <a:srgbClr val="006C86"/>
                </a:solidFill>
              </a:rPr>
              <a:t>SHOW VARIABLES </a:t>
            </a:r>
            <a:r>
              <a:rPr lang="en-US" dirty="0" smtClean="0">
                <a:solidFill>
                  <a:srgbClr val="A67F59"/>
                </a:solidFill>
                <a:latin typeface="Liberation Mono"/>
              </a:rPr>
              <a:t>LIKE</a:t>
            </a:r>
            <a:r>
              <a:rPr lang="en-US" dirty="0" smtClean="0">
                <a:solidFill>
                  <a:srgbClr val="006C86"/>
                </a:solidFill>
              </a:rPr>
              <a:t> </a:t>
            </a:r>
            <a:r>
              <a:rPr lang="en-US" dirty="0" smtClean="0">
                <a:solidFill>
                  <a:srgbClr val="92D050"/>
                </a:solidFill>
              </a:rPr>
              <a:t>'</a:t>
            </a:r>
            <a:r>
              <a:rPr lang="en-US" dirty="0" err="1" smtClean="0">
                <a:solidFill>
                  <a:srgbClr val="92D050"/>
                </a:solidFill>
              </a:rPr>
              <a:t>datadir</a:t>
            </a:r>
            <a:r>
              <a:rPr lang="en-US" dirty="0" smtClean="0">
                <a:solidFill>
                  <a:srgbClr val="006C86"/>
                </a:solidFill>
              </a:rPr>
              <a:t>';</a:t>
            </a:r>
            <a:endParaRPr lang="en-US" dirty="0">
              <a:solidFill>
                <a:srgbClr val="006C86"/>
              </a:solidFill>
            </a:endParaRP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xmlns="" val="27335079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22625</TotalTime>
  <Words>32759</Words>
  <Application>Microsoft Office PowerPoint</Application>
  <PresentationFormat>On-screen Show (4:3)</PresentationFormat>
  <Paragraphs>4277</Paragraphs>
  <Slides>503</Slides>
  <Notes>9</Notes>
  <HiddenSlides>84</HiddenSlides>
  <MMClips>0</MMClips>
  <ScaleCrop>false</ScaleCrop>
  <HeadingPairs>
    <vt:vector size="4" baseType="variant">
      <vt:variant>
        <vt:lpstr>Theme</vt:lpstr>
      </vt:variant>
      <vt:variant>
        <vt:i4>1</vt:i4>
      </vt:variant>
      <vt:variant>
        <vt:lpstr>Slide Titles</vt:lpstr>
      </vt:variant>
      <vt:variant>
        <vt:i4>503</vt:i4>
      </vt:variant>
    </vt:vector>
  </HeadingPairs>
  <TitlesOfParts>
    <vt:vector size="504"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ENGINES</vt:lpstr>
      <vt:lpstr>ENGINES</vt:lpstr>
      <vt:lpstr>SHOW ENGINES Syntax</vt:lpstr>
      <vt:lpstr>ENGINES</vt:lpstr>
      <vt:lpstr>Slide 105</vt:lpstr>
      <vt:lpstr>SHOW DATABASES Syntax</vt:lpstr>
      <vt:lpstr>Slide 107</vt:lpstr>
      <vt:lpstr>USE DATABASES Syntax</vt:lpstr>
      <vt:lpstr>Slide 109</vt:lpstr>
      <vt:lpstr>Slide 110</vt:lpstr>
      <vt:lpstr>Slide 111</vt:lpstr>
      <vt:lpstr>Slide 112</vt:lpstr>
      <vt:lpstr>Slide 113</vt:lpstr>
      <vt:lpstr>Information Functions</vt:lpstr>
      <vt:lpstr>Slide 115</vt:lpstr>
      <vt:lpstr>Slide 116</vt:lpstr>
      <vt:lpstr>Slide 117</vt:lpstr>
      <vt:lpstr>Information Functions</vt:lpstr>
      <vt:lpstr>Slide 119</vt:lpstr>
      <vt:lpstr>Slide 120</vt:lpstr>
      <vt:lpstr>Slide 121</vt:lpstr>
      <vt:lpstr>EMP &amp; DEPT Table structure</vt:lpstr>
      <vt:lpstr>SHOW COLUMNS Syntax</vt:lpstr>
      <vt:lpstr>Slide 124</vt:lpstr>
      <vt:lpstr>SHOW TABLES Syntax</vt:lpstr>
      <vt:lpstr>Slide 126</vt:lpstr>
      <vt:lpstr>SHOW TABLES STATUS Syntax</vt:lpstr>
      <vt:lpstr>Slide 128</vt:lpstr>
      <vt:lpstr>SHOW VARIABLES Syntax</vt:lpstr>
      <vt:lpstr>Slide 130</vt:lpstr>
      <vt:lpstr>Slide 131</vt:lpstr>
      <vt:lpstr>Slide 132</vt:lpstr>
      <vt:lpstr>Slide 133</vt:lpstr>
      <vt:lpstr>Slide 134</vt:lpstr>
      <vt:lpstr>SELECT CLAUSE</vt:lpstr>
      <vt:lpstr>Capabilities of    SELECT Statement</vt:lpstr>
      <vt:lpstr>Capabilities of    SELECT Statement</vt:lpstr>
      <vt:lpstr>Capabilities of    SELECT Statement</vt:lpstr>
      <vt:lpstr>Capabilities of    SELECT Statement</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There are 3 places where aggregate functions can appear in a query</vt:lpstr>
      <vt:lpstr>Slide 220</vt:lpstr>
      <vt:lpstr>Slide 221</vt:lpstr>
      <vt:lpstr>Slide 222</vt:lpstr>
      <vt:lpstr>Slide 223</vt:lpstr>
      <vt:lpstr>Slide 224</vt:lpstr>
      <vt:lpstr>There are 3 places where aggregate functions can appear in a query</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SHOW CREATE VIEW Syntax</vt:lpstr>
      <vt:lpstr>Slide 419</vt:lpstr>
      <vt:lpstr>Slide 420</vt:lpstr>
      <vt:lpstr>Slide 421</vt:lpstr>
      <vt:lpstr>Slide 422</vt:lpstr>
      <vt:lpstr>SHOW INDEX Syntax</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4479</cp:revision>
  <dcterms:created xsi:type="dcterms:W3CDTF">2015-10-09T06:09:34Z</dcterms:created>
  <dcterms:modified xsi:type="dcterms:W3CDTF">2019-09-05T01:46:36Z</dcterms:modified>
</cp:coreProperties>
</file>